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68" r:id="rId2"/>
    <p:sldId id="369" r:id="rId3"/>
    <p:sldId id="399" r:id="rId4"/>
    <p:sldId id="373" r:id="rId5"/>
    <p:sldId id="396" r:id="rId6"/>
    <p:sldId id="370" r:id="rId7"/>
    <p:sldId id="374" r:id="rId8"/>
    <p:sldId id="397" r:id="rId9"/>
    <p:sldId id="372" r:id="rId10"/>
    <p:sldId id="375" r:id="rId11"/>
    <p:sldId id="376" r:id="rId12"/>
    <p:sldId id="377" r:id="rId13"/>
    <p:sldId id="378" r:id="rId14"/>
    <p:sldId id="379" r:id="rId15"/>
    <p:sldId id="380" r:id="rId16"/>
    <p:sldId id="382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8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856"/>
    <a:srgbClr val="007212"/>
    <a:srgbClr val="002F52"/>
    <a:srgbClr val="004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452"/>
    <p:restoredTop sz="93074" autoAdjust="0"/>
  </p:normalViewPr>
  <p:slideViewPr>
    <p:cSldViewPr snapToGrid="0">
      <p:cViewPr>
        <p:scale>
          <a:sx n="90" d="100"/>
          <a:sy n="90" d="100"/>
        </p:scale>
        <p:origin x="1040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World Merchandise</a:t>
            </a:r>
            <a:r>
              <a:rPr lang="en-US" sz="2800" baseline="0"/>
              <a:t> Trade</a:t>
            </a:r>
          </a:p>
          <a:p>
            <a:pPr>
              <a:defRPr sz="2800"/>
            </a:pPr>
            <a:r>
              <a:rPr lang="en-US" sz="2800" baseline="0"/>
              <a:t>$ trillion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Sheet1!$O$116:$O$138</c:f>
              <c:numCache>
                <c:formatCode>General</c:formatCode>
                <c:ptCount val="23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2001.0</c:v>
                </c:pt>
                <c:pt idx="9">
                  <c:v>2002.0</c:v>
                </c:pt>
                <c:pt idx="10">
                  <c:v>2003.0</c:v>
                </c:pt>
                <c:pt idx="11">
                  <c:v>2004.0</c:v>
                </c:pt>
                <c:pt idx="12">
                  <c:v>2005.0</c:v>
                </c:pt>
                <c:pt idx="13">
                  <c:v>2006.0</c:v>
                </c:pt>
                <c:pt idx="14">
                  <c:v>2007.0</c:v>
                </c:pt>
                <c:pt idx="15">
                  <c:v>2008.0</c:v>
                </c:pt>
                <c:pt idx="16">
                  <c:v>2009.0</c:v>
                </c:pt>
                <c:pt idx="17">
                  <c:v>2010.0</c:v>
                </c:pt>
                <c:pt idx="18">
                  <c:v>2011.0</c:v>
                </c:pt>
                <c:pt idx="19">
                  <c:v>2012.0</c:v>
                </c:pt>
                <c:pt idx="20">
                  <c:v>2013.0</c:v>
                </c:pt>
                <c:pt idx="21">
                  <c:v>2014.0</c:v>
                </c:pt>
                <c:pt idx="22">
                  <c:v>2015.0</c:v>
                </c:pt>
              </c:numCache>
            </c:numRef>
          </c:cat>
          <c:val>
            <c:numRef>
              <c:f>Sheet1!$Q$116:$Q$138</c:f>
              <c:numCache>
                <c:formatCode>0.00</c:formatCode>
                <c:ptCount val="23"/>
                <c:pt idx="0">
                  <c:v>3.894</c:v>
                </c:pt>
                <c:pt idx="1">
                  <c:v>4.429</c:v>
                </c:pt>
                <c:pt idx="2">
                  <c:v>5.285</c:v>
                </c:pt>
                <c:pt idx="3">
                  <c:v>5.547</c:v>
                </c:pt>
                <c:pt idx="4">
                  <c:v>5.739</c:v>
                </c:pt>
                <c:pt idx="5">
                  <c:v>5.683</c:v>
                </c:pt>
                <c:pt idx="6">
                  <c:v>5.926</c:v>
                </c:pt>
                <c:pt idx="7">
                  <c:v>6.725</c:v>
                </c:pt>
                <c:pt idx="8">
                  <c:v>6.484</c:v>
                </c:pt>
                <c:pt idx="9">
                  <c:v>6.743</c:v>
                </c:pt>
                <c:pt idx="10">
                  <c:v>7.869</c:v>
                </c:pt>
                <c:pt idx="11">
                  <c:v>9.574</c:v>
                </c:pt>
                <c:pt idx="12">
                  <c:v>10.87</c:v>
                </c:pt>
                <c:pt idx="13">
                  <c:v>12.461</c:v>
                </c:pt>
                <c:pt idx="14">
                  <c:v>14.33</c:v>
                </c:pt>
                <c:pt idx="15">
                  <c:v>16.572</c:v>
                </c:pt>
                <c:pt idx="16">
                  <c:v>12.782</c:v>
                </c:pt>
                <c:pt idx="17">
                  <c:v>15.511</c:v>
                </c:pt>
                <c:pt idx="18">
                  <c:v>18.503</c:v>
                </c:pt>
                <c:pt idx="19">
                  <c:v>18.705</c:v>
                </c:pt>
                <c:pt idx="20">
                  <c:v>19.011</c:v>
                </c:pt>
                <c:pt idx="21">
                  <c:v>19.104</c:v>
                </c:pt>
                <c:pt idx="22">
                  <c:v>16.725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580944"/>
        <c:axId val="456186336"/>
      </c:lineChart>
      <c:catAx>
        <c:axId val="38558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186336"/>
        <c:crosses val="autoZero"/>
        <c:auto val="1"/>
        <c:lblAlgn val="ctr"/>
        <c:lblOffset val="100"/>
        <c:noMultiLvlLbl val="0"/>
      </c:catAx>
      <c:valAx>
        <c:axId val="45618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58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4AA66347-1705-604F-BA79-6BEC32AA6CF3}" type="datetimeFigureOut">
              <a:rPr lang="en-US"/>
              <a:pPr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5E9AA51F-A2E3-9341-B2CB-1728D4E50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1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831D5D12-A136-8C42-B19C-727A26E1A954}" type="datetimeFigureOut">
              <a:rPr lang="en-US"/>
              <a:pPr/>
              <a:t>4/6/17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D0EC86D2-705E-4E4C-92F1-3F60E1FEA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3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1pPr>
    <a:lvl2pPr marL="4572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2pPr>
    <a:lvl3pPr marL="9144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3pPr>
    <a:lvl4pPr marL="13716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4pPr>
    <a:lvl5pPr marL="18288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705600" cy="1323439"/>
          </a:xfrm>
        </p:spPr>
        <p:txBody>
          <a:bodyPr>
            <a:sp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44224"/>
            <a:ext cx="6705600" cy="584776"/>
          </a:xfrm>
        </p:spPr>
        <p:txBody>
          <a:bodyPr/>
          <a:lstStyle>
            <a:lvl1pPr marL="0" indent="0" algn="l">
              <a:buNone/>
              <a:defRPr b="0" i="1">
                <a:solidFill>
                  <a:srgbClr val="002F52"/>
                </a:solidFill>
                <a:latin typeface="Palatino Linotype"/>
                <a:cs typeface="Palatino Linotyp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58BF-0238-3F4F-8BA7-21C649890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0292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B5920-6679-BF41-B08A-9584B221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4DB79-9026-674A-8CB3-9EAE7ABF0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406900"/>
            <a:ext cx="6970714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3886200"/>
            <a:ext cx="6970713" cy="40011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F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B502E-8220-0E45-A607-89882E719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12FFB-A18C-3840-85CB-E62EB7E86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049588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447465"/>
            <a:ext cx="3049588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7465"/>
            <a:ext cx="4041775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29865-FE12-2F45-8BED-9DCF4942A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A015E-868B-B341-95D9-0FA327E2F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A830AA-CAC2-8443-BECC-E3B2EC33C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54049"/>
            <a:ext cx="2017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4049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1816100"/>
            <a:ext cx="20177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36AB29-9E45-A142-B4B0-C024F442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8BC640-4201-D944-B7D0-20CEF8837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wordmark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61163" y="146050"/>
            <a:ext cx="192563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47800" y="1320800"/>
            <a:ext cx="72390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7800" y="2592388"/>
            <a:ext cx="723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255520" y="3383280"/>
            <a:ext cx="6858001" cy="91438"/>
          </a:xfrm>
          <a:prstGeom prst="rect">
            <a:avLst/>
          </a:prstGeom>
          <a:solidFill>
            <a:srgbClr val="002F52"/>
          </a:solidFill>
          <a:ln>
            <a:noFill/>
          </a:ln>
          <a:effectLst>
            <a:innerShdw blurRad="63500" dist="50800" dir="13500000">
              <a:srgbClr val="E3A856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-2324100" y="3406775"/>
            <a:ext cx="6858000" cy="44450"/>
          </a:xfrm>
          <a:prstGeom prst="rect">
            <a:avLst/>
          </a:prstGeom>
          <a:solidFill>
            <a:srgbClr val="E3A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3" name="TextBox 19"/>
          <p:cNvSpPr txBox="1">
            <a:spLocks noChangeArrowheads="1"/>
          </p:cNvSpPr>
          <p:nvPr/>
        </p:nvSpPr>
        <p:spPr bwMode="auto">
          <a:xfrm>
            <a:off x="6400800" y="6400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rPr>
              <a:t>www.fordschool.umich.edu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230938"/>
            <a:ext cx="838200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F8B8C109-74AB-CD4E-9842-A6AE79242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3" descr="ford-school_blue-vertical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381000"/>
            <a:ext cx="73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99" y="1066800"/>
            <a:ext cx="7667625" cy="646331"/>
          </a:xfrm>
        </p:spPr>
        <p:txBody>
          <a:bodyPr/>
          <a:lstStyle/>
          <a:p>
            <a:pPr algn="ctr"/>
            <a:r>
              <a:rPr lang="en-US" sz="3600" dirty="0" smtClean="0"/>
              <a:t>NAFTA and Its Effects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458419"/>
            <a:ext cx="6705600" cy="1175706"/>
          </a:xfrm>
        </p:spPr>
        <p:txBody>
          <a:bodyPr/>
          <a:lstStyle/>
          <a:p>
            <a:pPr algn="ctr"/>
            <a:r>
              <a:rPr lang="en-US" dirty="0" smtClean="0"/>
              <a:t>Alan V. Deardorff</a:t>
            </a:r>
          </a:p>
          <a:p>
            <a:pPr algn="ctr"/>
            <a:r>
              <a:rPr lang="en-US" dirty="0" smtClean="0"/>
              <a:t>University of Michigan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00751" y="4528966"/>
            <a:ext cx="7157429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1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0" dirty="0" smtClean="0"/>
              <a:t>For presentation at </a:t>
            </a:r>
            <a:r>
              <a:rPr lang="en-US" sz="2400" i="0" dirty="0" smtClean="0"/>
              <a:t>the Conference </a:t>
            </a:r>
          </a:p>
          <a:p>
            <a:pPr algn="ctr"/>
            <a:r>
              <a:rPr lang="en-US" sz="2400" i="0" dirty="0" smtClean="0"/>
              <a:t>The Many Automotive Truths of NAFTA</a:t>
            </a:r>
          </a:p>
          <a:p>
            <a:pPr algn="ctr"/>
            <a:r>
              <a:rPr lang="en-US" sz="2400" i="0" dirty="0" smtClean="0"/>
              <a:t>Sponsored by UMTRI</a:t>
            </a:r>
            <a:endParaRPr lang="en-US" sz="2400" i="0" dirty="0" smtClean="0"/>
          </a:p>
          <a:p>
            <a:pPr algn="ctr"/>
            <a:r>
              <a:rPr lang="en-US" sz="2400" i="0" dirty="0" smtClean="0"/>
              <a:t>April </a:t>
            </a:r>
            <a:r>
              <a:rPr lang="en-US" sz="2400" i="0" dirty="0" smtClean="0"/>
              <a:t>12, </a:t>
            </a:r>
            <a:r>
              <a:rPr lang="en-US" sz="2400" i="0" dirty="0" smtClean="0"/>
              <a:t>2017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11666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79365"/>
            <a:ext cx="7239000" cy="1127125"/>
          </a:xfrm>
        </p:spPr>
        <p:txBody>
          <a:bodyPr/>
          <a:lstStyle/>
          <a:p>
            <a:r>
              <a:rPr lang="en-US" dirty="0" smtClean="0"/>
              <a:t>Components of US-NAFTA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4738" y="2166719"/>
            <a:ext cx="7239000" cy="3933384"/>
          </a:xfrm>
        </p:spPr>
        <p:txBody>
          <a:bodyPr/>
          <a:lstStyle/>
          <a:p>
            <a:r>
              <a:rPr lang="en-US" dirty="0" smtClean="0"/>
              <a:t>Largest imports are petroleum</a:t>
            </a:r>
          </a:p>
          <a:p>
            <a:r>
              <a:rPr lang="en-US" dirty="0" smtClean="0"/>
              <a:t>Largest exports are motor vehicle parts (also a major import)</a:t>
            </a:r>
          </a:p>
          <a:p>
            <a:r>
              <a:rPr lang="en-US" dirty="0" smtClean="0"/>
              <a:t>Motor vehicles are major import </a:t>
            </a:r>
            <a:r>
              <a:rPr lang="en-US" u="sng" dirty="0" smtClean="0"/>
              <a:t>and</a:t>
            </a:r>
            <a:r>
              <a:rPr lang="en-US" dirty="0" smtClean="0"/>
              <a:t> (though smaller) export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39" y="0"/>
            <a:ext cx="678192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289618"/>
            <a:ext cx="1527717" cy="9787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Congressional Research Service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dirty="0" smtClean="0"/>
              <a:t>: Before</a:t>
            </a:r>
            <a:endParaRPr lang="en-US" dirty="0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4738" y="2277077"/>
            <a:ext cx="7239000" cy="5004447"/>
          </a:xfrm>
        </p:spPr>
        <p:txBody>
          <a:bodyPr/>
          <a:lstStyle/>
          <a:p>
            <a:pPr lvl="1"/>
            <a:r>
              <a:rPr lang="en-US" dirty="0" smtClean="0"/>
              <a:t>Many studies examined likely effects</a:t>
            </a:r>
          </a:p>
          <a:p>
            <a:pPr lvl="1"/>
            <a:r>
              <a:rPr lang="en-US" dirty="0" smtClean="0"/>
              <a:t>Some, from both sides of the debate, used spurious analysis to support their views</a:t>
            </a:r>
          </a:p>
          <a:p>
            <a:pPr lvl="2"/>
            <a:r>
              <a:rPr lang="en-US" dirty="0" smtClean="0"/>
              <a:t>Example:  All imports from Mexico are viewed as costing jobs</a:t>
            </a:r>
          </a:p>
          <a:p>
            <a:pPr lvl="2"/>
            <a:r>
              <a:rPr lang="en-US" dirty="0" smtClean="0"/>
              <a:t>On the positive side, advocates of NAFTA did the same with US exports, presumed to rise a lot because of Mexico’s high tariffs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6269" y="2284440"/>
            <a:ext cx="7239000" cy="4573560"/>
          </a:xfrm>
        </p:spPr>
        <p:txBody>
          <a:bodyPr/>
          <a:lstStyle/>
          <a:p>
            <a:pPr lvl="1">
              <a:buFontTx/>
              <a:buNone/>
            </a:pPr>
            <a:r>
              <a:rPr lang="en-US" dirty="0" smtClean="0"/>
              <a:t>Best </a:t>
            </a:r>
            <a:r>
              <a:rPr lang="en-US" dirty="0"/>
              <a:t>academic studies (</a:t>
            </a:r>
            <a:r>
              <a:rPr lang="en-US" dirty="0" smtClean="0"/>
              <a:t>including our </a:t>
            </a:r>
            <a:r>
              <a:rPr lang="en-US" dirty="0"/>
              <a:t>“Michigan Model”) predicted</a:t>
            </a:r>
          </a:p>
          <a:p>
            <a:pPr lvl="2"/>
            <a:r>
              <a:rPr lang="en-US" dirty="0"/>
              <a:t>Positive, but very small, benefit to the US</a:t>
            </a:r>
          </a:p>
          <a:p>
            <a:pPr lvl="2"/>
            <a:r>
              <a:rPr lang="en-US" dirty="0"/>
              <a:t>Negligible disruption of US labor markets</a:t>
            </a:r>
          </a:p>
          <a:p>
            <a:pPr lvl="2"/>
            <a:r>
              <a:rPr lang="en-US" dirty="0"/>
              <a:t>Positive, somewhat larger, benefit to Mexico</a:t>
            </a:r>
          </a:p>
          <a:p>
            <a:pPr lvl="2"/>
            <a:r>
              <a:rPr lang="en-US" dirty="0"/>
              <a:t>Significant disruption in some Mexican markets</a:t>
            </a:r>
          </a:p>
          <a:p>
            <a:pPr lvl="1"/>
            <a:r>
              <a:rPr lang="en-US" dirty="0"/>
              <a:t>Nobody predicted Peso Crisis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dirty="0" smtClean="0"/>
              <a:t>: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84388"/>
            <a:ext cx="7239000" cy="2282825"/>
          </a:xfrm>
        </p:spPr>
        <p:txBody>
          <a:bodyPr/>
          <a:lstStyle/>
          <a:p>
            <a:r>
              <a:rPr lang="en-US" dirty="0"/>
              <a:t>Reasons for small predicted effects on US</a:t>
            </a:r>
          </a:p>
          <a:p>
            <a:pPr lvl="1"/>
            <a:r>
              <a:rPr lang="en-US" dirty="0"/>
              <a:t>US MFN tariffs were already very low</a:t>
            </a:r>
          </a:p>
          <a:p>
            <a:pPr lvl="1"/>
            <a:r>
              <a:rPr lang="en-US" dirty="0"/>
              <a:t>Much trade with Mexico was already at even lower tariffs, under </a:t>
            </a:r>
            <a:r>
              <a:rPr lang="en-US" dirty="0" err="1"/>
              <a:t>Maquiladora</a:t>
            </a:r>
            <a:r>
              <a:rPr lang="en-US" dirty="0"/>
              <a:t> system</a:t>
            </a:r>
          </a:p>
          <a:p>
            <a:pPr lvl="1"/>
            <a:r>
              <a:rPr lang="en-US" dirty="0"/>
              <a:t>US trade with Mexico was big, but not all that </a:t>
            </a:r>
            <a:r>
              <a:rPr lang="en-US" dirty="0" smtClean="0"/>
              <a:t>big, compared to size of US economy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dirty="0" smtClean="0"/>
              <a:t>: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2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322176"/>
            <a:ext cx="7239000" cy="3908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dirty="0" smtClean="0"/>
              <a:t>Main Issue </a:t>
            </a:r>
            <a:r>
              <a:rPr lang="en-US" sz="2800" dirty="0"/>
              <a:t>that Raised Concern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Mexican wages were only about 1/10 of US wages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Seemed obvious to many (e.g., Ross Perot) that employers would move to Mexico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Answer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Mexican wages were low for a reason:  low productivity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this had not </a:t>
            </a:r>
            <a:r>
              <a:rPr lang="en-US" sz="2400" dirty="0"/>
              <a:t>been </a:t>
            </a:r>
            <a:r>
              <a:rPr lang="en-US" sz="2400" dirty="0" smtClean="0"/>
              <a:t>true, jobs would already have moved, given </a:t>
            </a:r>
            <a:r>
              <a:rPr lang="en-US" sz="2400" dirty="0"/>
              <a:t>our already low </a:t>
            </a:r>
            <a:r>
              <a:rPr lang="en-US" sz="2400" dirty="0" smtClean="0"/>
              <a:t>tariffs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dirty="0" smtClean="0"/>
              <a:t>: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2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2388"/>
            <a:ext cx="7239000" cy="355174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Romalis</a:t>
            </a:r>
            <a:r>
              <a:rPr lang="en-US" sz="2800" dirty="0" smtClean="0"/>
              <a:t> (2005)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Welfare effects close to zero for US, Canada, and Mexico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Caliendo </a:t>
            </a:r>
            <a:r>
              <a:rPr lang="en-US" sz="2800" dirty="0"/>
              <a:t>and </a:t>
            </a:r>
            <a:r>
              <a:rPr lang="en-US" sz="2800" dirty="0" err="1"/>
              <a:t>Parro</a:t>
            </a:r>
            <a:r>
              <a:rPr lang="en-US" sz="2800" dirty="0"/>
              <a:t> (2015)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Updated earlier studies with more recent analytical tools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Found </a:t>
            </a: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Welfare </a:t>
            </a:r>
            <a:r>
              <a:rPr lang="en-US" sz="2000" dirty="0"/>
              <a:t>benefits for US and </a:t>
            </a:r>
            <a:r>
              <a:rPr lang="en-US" sz="2000" dirty="0" smtClean="0"/>
              <a:t>Mexico, </a:t>
            </a:r>
            <a:r>
              <a:rPr lang="en-US" sz="2000" dirty="0"/>
              <a:t>but 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Welfare loss </a:t>
            </a:r>
            <a:r>
              <a:rPr lang="en-US" sz="2000" dirty="0"/>
              <a:t>for Canada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smtClean="0"/>
              <a:t>: </a:t>
            </a:r>
            <a:r>
              <a:rPr lang="en-US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20800"/>
            <a:ext cx="7239000" cy="474133"/>
          </a:xfrm>
        </p:spPr>
        <p:txBody>
          <a:bodyPr/>
          <a:lstStyle/>
          <a:p>
            <a:r>
              <a:rPr lang="en-US" sz="2400" i="1"/>
              <a:t>Welfare effects from NAFTA’s tariff reductions </a:t>
            </a:r>
            <a:endParaRPr lang="en-US" sz="24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447800" y="1794933"/>
          <a:ext cx="7239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Welfare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Terms of Trade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of Trade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Real Wages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–0.41%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–0.06%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–0.11%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59456" y="5861606"/>
            <a:ext cx="526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 </a:t>
            </a:r>
            <a:r>
              <a:rPr lang="en-US" dirty="0"/>
              <a:t>Caliendo and </a:t>
            </a:r>
            <a:r>
              <a:rPr lang="en-US" dirty="0" err="1"/>
              <a:t>Parro</a:t>
            </a:r>
            <a:r>
              <a:rPr lang="en-US" dirty="0"/>
              <a:t> (2015), Table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2034" y="2324375"/>
            <a:ext cx="7239000" cy="38416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Posen (2014)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“</a:t>
            </a:r>
            <a:r>
              <a:rPr lang="en-US" sz="2400" dirty="0"/>
              <a:t>For every 100 jobs US manufacturers created in Mexican manufacturing, they added nearly 250 jobs at their larger US home </a:t>
            </a:r>
            <a:r>
              <a:rPr lang="en-US" sz="2400" dirty="0" smtClean="0"/>
              <a:t>operations”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Unemployment in US was actually lower after NAFTA than before (until the 2008 financial crisis)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Critics say NAFTA cost 45,000 jobs a year.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That may be true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But this is only 0.1% of normal job turnover in the US, where </a:t>
            </a:r>
            <a:r>
              <a:rPr lang="en-US" sz="2000" dirty="0"/>
              <a:t>4m-6m workers leave or lose jobs per </a:t>
            </a:r>
            <a:r>
              <a:rPr lang="en-US" sz="2000" dirty="0" smtClean="0"/>
              <a:t>month)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smtClean="0"/>
              <a:t>: </a:t>
            </a:r>
            <a:r>
              <a:rPr lang="en-US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2388"/>
            <a:ext cx="7239000" cy="324396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Hakobyan and McLaren (2016)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</a:t>
            </a:r>
            <a:r>
              <a:rPr lang="en-US" sz="2400" dirty="0" smtClean="0"/>
              <a:t>hey look for effects on local labor markets, where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industries</a:t>
            </a:r>
          </a:p>
          <a:p>
            <a:pPr lvl="3">
              <a:lnSpc>
                <a:spcPct val="80000"/>
              </a:lnSpc>
            </a:pPr>
            <a:r>
              <a:rPr lang="en-US" dirty="0"/>
              <a:t>a</a:t>
            </a:r>
            <a:r>
              <a:rPr lang="en-US" dirty="0" smtClean="0"/>
              <a:t>nd/or communities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were vulnerable to large tariff cuts against Mexico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They find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Substantial variation across localities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dirty="0" smtClean="0"/>
              <a:t>Effects of NAFTA </a:t>
            </a:r>
            <a:br>
              <a:rPr lang="en-US" dirty="0" smtClean="0"/>
            </a:br>
            <a:r>
              <a:rPr lang="en-US" dirty="0" smtClean="0"/>
              <a:t>Analyses</a:t>
            </a:r>
            <a:r>
              <a:rPr lang="en-US" dirty="0" smtClean="0"/>
              <a:t>: </a:t>
            </a:r>
            <a:r>
              <a:rPr lang="en-US" dirty="0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9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NAFTA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72158" y="2357521"/>
            <a:ext cx="5876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“The </a:t>
            </a:r>
            <a:r>
              <a:rPr lang="en-US" sz="3600" dirty="0">
                <a:solidFill>
                  <a:srgbClr val="FF0000"/>
                </a:solidFill>
              </a:rPr>
              <a:t>single worst trade deal 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ever </a:t>
            </a:r>
            <a:r>
              <a:rPr lang="en-US" sz="3600" dirty="0">
                <a:solidFill>
                  <a:srgbClr val="FF0000"/>
                </a:solidFill>
              </a:rPr>
              <a:t>approved in this </a:t>
            </a:r>
            <a:r>
              <a:rPr lang="en-US" sz="3600" dirty="0" smtClean="0">
                <a:solidFill>
                  <a:srgbClr val="FF0000"/>
                </a:solidFill>
              </a:rPr>
              <a:t>country”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1413" y="3792183"/>
            <a:ext cx="4931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- Donald J. Trump, candidate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5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49" y="0"/>
            <a:ext cx="495630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5220" y="6117159"/>
            <a:ext cx="21336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</a:t>
            </a:r>
            <a:r>
              <a:rPr lang="en-US"/>
              <a:t>Hakobyan and McLaren (2016)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7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011" y="1232338"/>
            <a:ext cx="7086600" cy="606709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29712" y="4303986"/>
            <a:ext cx="7394028" cy="29008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69412" y="5335345"/>
            <a:ext cx="4809892" cy="3139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</a:t>
            </a:r>
            <a:r>
              <a:rPr lang="en-US"/>
              <a:t>Hakobyan and McLaren (2016)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88950"/>
            <a:ext cx="8458200" cy="5880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178" y="6454698"/>
            <a:ext cx="4809892" cy="3139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</a:t>
            </a:r>
            <a:r>
              <a:rPr lang="en-US"/>
              <a:t>Hakobyan and McLaren (2016)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41434" y="1416205"/>
            <a:ext cx="2776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(Consistent </a:t>
            </a:r>
            <a:r>
              <a:rPr lang="en-US" dirty="0"/>
              <a:t>Public-Use Microdata </a:t>
            </a:r>
            <a:r>
              <a:rPr lang="en-US" dirty="0" smtClean="0"/>
              <a:t>Areas)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331" y="2308609"/>
            <a:ext cx="7239000" cy="440120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Hakobyan and McLaren (2016)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“</a:t>
            </a:r>
            <a:r>
              <a:rPr lang="en-US" dirty="0"/>
              <a:t>The fact that both the location and the industry effects hit blue-collar workers, especially </a:t>
            </a:r>
            <a:r>
              <a:rPr lang="en-US" dirty="0">
                <a:solidFill>
                  <a:srgbClr val="FF0000"/>
                </a:solidFill>
              </a:rPr>
              <a:t>high school dropouts, but not college graduates </a:t>
            </a:r>
            <a:r>
              <a:rPr lang="en-US" dirty="0"/>
              <a:t>suggests the possibility that the costs of moving or of switching industries are larger for less educated workers, so that </a:t>
            </a:r>
            <a:r>
              <a:rPr lang="en-US" dirty="0">
                <a:solidFill>
                  <a:srgbClr val="FF0000"/>
                </a:solidFill>
              </a:rPr>
              <a:t>more educated workers can adjust more easily</a:t>
            </a:r>
            <a:r>
              <a:rPr lang="en-US" dirty="0"/>
              <a:t> and arbitrage wage differences away</a:t>
            </a:r>
            <a:r>
              <a:rPr lang="en-US" dirty="0" smtClean="0"/>
              <a:t>.” 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smtClean="0"/>
              <a:t>: </a:t>
            </a:r>
            <a:r>
              <a:rPr lang="en-US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2034" y="2371671"/>
            <a:ext cx="7239000" cy="267765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Hakobyan and McLaren (2016)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“</a:t>
            </a:r>
            <a:r>
              <a:rPr lang="mr-IN" sz="2400" dirty="0" smtClean="0"/>
              <a:t>…</a:t>
            </a:r>
            <a:r>
              <a:rPr lang="en-US" dirty="0"/>
              <a:t>even workers in a nontraded industry—waiting on tables in a diner, for example—saw a sharp reduction in wages if they were in a vulnerable location that lost its protection quickly</a:t>
            </a:r>
            <a:r>
              <a:rPr lang="en-US" dirty="0" smtClean="0"/>
              <a:t>.” 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smtClean="0"/>
              <a:t>: </a:t>
            </a:r>
            <a:r>
              <a:rPr lang="en-US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2034" y="2370618"/>
            <a:ext cx="7239000" cy="44873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Disruption of some industries and localities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Was expected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May have been larger than expected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not been dealt with adequately by TAA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Nonetheless was still small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provides easy ammunition for critics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1127125"/>
          </a:xfrm>
        </p:spPr>
        <p:txBody>
          <a:bodyPr/>
          <a:lstStyle/>
          <a:p>
            <a:r>
              <a:rPr lang="en-US" smtClean="0"/>
              <a:t>Effects of NAFTA </a:t>
            </a:r>
            <a:br>
              <a:rPr lang="en-US" smtClean="0"/>
            </a:br>
            <a:r>
              <a:rPr lang="en-US" smtClean="0"/>
              <a:t>Analyses</a:t>
            </a:r>
            <a:r>
              <a:rPr lang="en-US" smtClean="0"/>
              <a:t>: </a:t>
            </a:r>
            <a:r>
              <a:rPr lang="en-US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9330" y="2039541"/>
            <a:ext cx="7239000" cy="160659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Donald Trump said he would either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Pull out of NAFTA, or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Renegotiate NAFTA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776013"/>
          </a:xfrm>
        </p:spPr>
        <p:txBody>
          <a:bodyPr/>
          <a:lstStyle/>
          <a:p>
            <a:r>
              <a:rPr lang="en-US" smtClean="0"/>
              <a:t>Renegotiating </a:t>
            </a:r>
            <a:r>
              <a:rPr lang="en-US" dirty="0" smtClean="0"/>
              <a:t>NAFTA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504" y="1867175"/>
            <a:ext cx="7239000" cy="3382742"/>
          </a:xfrm>
        </p:spPr>
        <p:txBody>
          <a:bodyPr>
            <a:normAutofit/>
          </a:bodyPr>
          <a:lstStyle/>
          <a:p>
            <a:r>
              <a:rPr lang="en-US" dirty="0" smtClean="0"/>
              <a:t>Nov 21, 2016:</a:t>
            </a:r>
          </a:p>
          <a:p>
            <a:pPr lvl="1"/>
            <a:endParaRPr lang="en-US" sz="2400" dirty="0"/>
          </a:p>
          <a:p>
            <a:r>
              <a:rPr lang="en-US" dirty="0" smtClean="0"/>
              <a:t>Feb 1, 2017:</a:t>
            </a:r>
          </a:p>
          <a:p>
            <a:pPr lvl="1"/>
            <a:endParaRPr lang="en-US" sz="2400" dirty="0"/>
          </a:p>
          <a:p>
            <a:r>
              <a:rPr lang="en-US" dirty="0" smtClean="0"/>
              <a:t>Mar 30, 2017: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441A67-FCC4-934D-9412-0607F39AE4B4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420" y="2492499"/>
            <a:ext cx="6416298" cy="33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282" y="3527713"/>
            <a:ext cx="6431797" cy="353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8547" y="4521577"/>
            <a:ext cx="6529329" cy="624421"/>
          </a:xfrm>
          <a:prstGeom prst="rect">
            <a:avLst/>
          </a:prstGeom>
        </p:spPr>
      </p:pic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776013"/>
          </a:xfrm>
        </p:spPr>
        <p:txBody>
          <a:bodyPr/>
          <a:lstStyle/>
          <a:p>
            <a:r>
              <a:rPr lang="en-US" smtClean="0"/>
              <a:t>Renegotiating </a:t>
            </a:r>
            <a:r>
              <a:rPr lang="en-US" dirty="0" smtClean="0"/>
              <a:t>NAFTA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7715" y="2308772"/>
            <a:ext cx="780174" cy="69685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9757" y="3344041"/>
            <a:ext cx="780174" cy="69685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5521" y="4384565"/>
            <a:ext cx="780174" cy="69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1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035" y="1756815"/>
            <a:ext cx="7239000" cy="2282825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“modest changes”:</a:t>
            </a:r>
          </a:p>
          <a:p>
            <a:pPr lvl="1"/>
            <a:r>
              <a:rPr lang="en-US" sz="2400" dirty="0" smtClean="0"/>
              <a:t>“Snapback tariffs”</a:t>
            </a:r>
          </a:p>
          <a:p>
            <a:pPr lvl="1"/>
            <a:r>
              <a:rPr lang="en-US" sz="2400" dirty="0" smtClean="0"/>
              <a:t>Changes in Rules of Origin</a:t>
            </a:r>
          </a:p>
          <a:p>
            <a:pPr lvl="1"/>
            <a:r>
              <a:rPr lang="en-US" sz="2400" dirty="0" smtClean="0"/>
              <a:t>Permit “Buy American” in government procurement</a:t>
            </a:r>
          </a:p>
          <a:p>
            <a:pPr lvl="1"/>
            <a:r>
              <a:rPr lang="en-US" sz="2400" dirty="0" smtClean="0"/>
              <a:t>Several features that were part of TPP</a:t>
            </a:r>
          </a:p>
          <a:p>
            <a:pPr lvl="2"/>
            <a:r>
              <a:rPr lang="en-US" sz="1800" dirty="0" smtClean="0"/>
              <a:t>Protection of digital trade</a:t>
            </a:r>
          </a:p>
          <a:p>
            <a:pPr lvl="2"/>
            <a:r>
              <a:rPr lang="en-US" sz="1800" dirty="0" smtClean="0"/>
              <a:t>Tougher intellectual property enforcement</a:t>
            </a:r>
          </a:p>
          <a:p>
            <a:pPr lvl="2"/>
            <a:r>
              <a:rPr lang="en-US" sz="1800" dirty="0" smtClean="0"/>
              <a:t>Requirements on state-owned enterprises</a:t>
            </a:r>
          </a:p>
          <a:p>
            <a:pPr lvl="2"/>
            <a:r>
              <a:rPr lang="en-US" sz="1800" dirty="0" smtClean="0"/>
              <a:t>Labor and environment provisions</a:t>
            </a:r>
          </a:p>
          <a:p>
            <a:pPr lvl="1"/>
            <a:r>
              <a:rPr lang="en-US" sz="2400" dirty="0" smtClean="0"/>
              <a:t>Does </a:t>
            </a:r>
            <a:r>
              <a:rPr lang="en-US" sz="2400" u="sng" dirty="0" smtClean="0"/>
              <a:t>not</a:t>
            </a:r>
            <a:r>
              <a:rPr lang="en-US" sz="2400" dirty="0" smtClean="0"/>
              <a:t> mention currencies</a:t>
            </a:r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776013"/>
          </a:xfrm>
        </p:spPr>
        <p:txBody>
          <a:bodyPr/>
          <a:lstStyle/>
          <a:p>
            <a:r>
              <a:rPr lang="en-US" smtClean="0"/>
              <a:t>Renegotiating </a:t>
            </a:r>
            <a:r>
              <a:rPr lang="en-US" dirty="0" smtClean="0"/>
              <a:t>NAFTA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035" y="1756815"/>
            <a:ext cx="7239000" cy="2282825"/>
          </a:xfrm>
        </p:spPr>
        <p:txBody>
          <a:bodyPr>
            <a:noAutofit/>
          </a:bodyPr>
          <a:lstStyle/>
          <a:p>
            <a:r>
              <a:rPr lang="en-US" sz="2400" dirty="0" smtClean="0"/>
              <a:t>April 11, 2017: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a meeting with company executives Tuesday morning, Trump promised more progress on the talks. "We’re going to have some very pleasant surprises for you on NAFTA," he said.</a:t>
            </a:r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565" y="942428"/>
            <a:ext cx="7239000" cy="776013"/>
          </a:xfrm>
        </p:spPr>
        <p:txBody>
          <a:bodyPr/>
          <a:lstStyle/>
          <a:p>
            <a:r>
              <a:rPr lang="en-US" smtClean="0"/>
              <a:t>Renegotiating </a:t>
            </a:r>
            <a:r>
              <a:rPr lang="en-US" dirty="0" smtClean="0"/>
              <a:t>NAFTA </a:t>
            </a:r>
            <a:endParaRPr lang="en-US" dirty="0"/>
          </a:p>
        </p:txBody>
      </p:sp>
      <p:sp>
        <p:nvSpPr>
          <p:cNvPr id="2" name="AutoShape 2" descr="mage result for washington post icon"/>
          <p:cNvSpPr>
            <a:spLocks noChangeAspect="1" noChangeArrowheads="1"/>
          </p:cNvSpPr>
          <p:nvPr/>
        </p:nvSpPr>
        <p:spPr bwMode="auto">
          <a:xfrm>
            <a:off x="0" y="0"/>
            <a:ext cx="12096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187" y="2225676"/>
            <a:ext cx="568326" cy="49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I’ll look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2388"/>
            <a:ext cx="7239000" cy="1766637"/>
          </a:xfrm>
        </p:spPr>
        <p:txBody>
          <a:bodyPr/>
          <a:lstStyle/>
          <a:p>
            <a:r>
              <a:rPr lang="en-US" dirty="0" smtClean="0"/>
              <a:t>Trade after NAFTA</a:t>
            </a:r>
          </a:p>
          <a:p>
            <a:r>
              <a:rPr lang="en-US" dirty="0" smtClean="0"/>
              <a:t>Economic analyses of NAFTA</a:t>
            </a:r>
          </a:p>
          <a:p>
            <a:r>
              <a:rPr lang="en-US" dirty="0" smtClean="0"/>
              <a:t>Renegotiating NAFTA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79365"/>
            <a:ext cx="7239000" cy="1127125"/>
          </a:xfrm>
        </p:spPr>
        <p:txBody>
          <a:bodyPr/>
          <a:lstStyle/>
          <a:p>
            <a:r>
              <a:rPr lang="en-US" dirty="0" smtClean="0"/>
              <a:t>Growth of Trade after NAFTA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4738" y="2166719"/>
            <a:ext cx="7239000" cy="3933384"/>
          </a:xfrm>
        </p:spPr>
        <p:txBody>
          <a:bodyPr/>
          <a:lstStyle/>
          <a:p>
            <a:r>
              <a:rPr lang="en-US" dirty="0" smtClean="0"/>
              <a:t>US-NAFTA trade doubled 1993-2000</a:t>
            </a:r>
          </a:p>
          <a:p>
            <a:r>
              <a:rPr lang="en-US" dirty="0" smtClean="0"/>
              <a:t>World trade grew much less</a:t>
            </a:r>
          </a:p>
          <a:p>
            <a:r>
              <a:rPr lang="en-US" dirty="0" smtClean="0"/>
              <a:t>US-NAFTA trade grew more slowly after 2000</a:t>
            </a:r>
          </a:p>
          <a:p>
            <a:r>
              <a:rPr lang="en-US" dirty="0" smtClean="0"/>
              <a:t>World trade took off after 2001 (China’s entry to WTO)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6469"/>
            <a:ext cx="9144000" cy="55050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178" y="6454698"/>
            <a:ext cx="4809892" cy="319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Congressional Research Service (2015)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5500" y="4628829"/>
            <a:ext cx="7930055" cy="5598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4329" y="5684996"/>
            <a:ext cx="2664128" cy="2798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841" y="4954894"/>
            <a:ext cx="736089" cy="2798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647392"/>
              </p:ext>
            </p:extLst>
          </p:nvPr>
        </p:nvGraphicFramePr>
        <p:xfrm>
          <a:off x="1261242" y="1040524"/>
          <a:ext cx="7662042" cy="477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7269" y="6038193"/>
            <a:ext cx="253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 WTO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79365"/>
            <a:ext cx="7239000" cy="1127125"/>
          </a:xfrm>
        </p:spPr>
        <p:txBody>
          <a:bodyPr/>
          <a:lstStyle/>
          <a:p>
            <a:r>
              <a:rPr lang="en-US" dirty="0" smtClean="0"/>
              <a:t>US Trade Deficit after NAFTA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4738" y="2166719"/>
            <a:ext cx="7239000" cy="3293209"/>
          </a:xfrm>
        </p:spPr>
        <p:txBody>
          <a:bodyPr/>
          <a:lstStyle/>
          <a:p>
            <a:r>
              <a:rPr lang="en-US" dirty="0" smtClean="0"/>
              <a:t>Deficit with NAFTA partners grew</a:t>
            </a:r>
          </a:p>
          <a:p>
            <a:pPr lvl="1"/>
            <a:r>
              <a:rPr lang="en-US" dirty="0" smtClean="0"/>
              <a:t>From about zero in 1993</a:t>
            </a:r>
          </a:p>
          <a:p>
            <a:pPr lvl="1"/>
            <a:r>
              <a:rPr lang="en-US" dirty="0" smtClean="0"/>
              <a:t>To $150 billion in 2008</a:t>
            </a:r>
          </a:p>
          <a:p>
            <a:r>
              <a:rPr lang="en-US" dirty="0" smtClean="0"/>
              <a:t>Most of that was petroleum</a:t>
            </a:r>
          </a:p>
          <a:p>
            <a:r>
              <a:rPr lang="en-US" dirty="0" smtClean="0"/>
              <a:t>Non-petroleum deficit is now back to about zero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6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6469"/>
            <a:ext cx="9144000" cy="55050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178" y="6454698"/>
            <a:ext cx="4809892" cy="319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Congressional Research Service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650"/>
            <a:ext cx="9144000" cy="5532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178" y="6454698"/>
            <a:ext cx="4809892" cy="319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Source</a:t>
            </a:r>
            <a:r>
              <a:rPr lang="en-US" smtClean="0"/>
              <a:t>:  Congressional Research Service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d-school-ppt-template_11-12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ford-school-ppt-template_11-12_light.pot</Template>
  <TotalTime>68684</TotalTime>
  <Words>972</Words>
  <Application>Microsoft Macintosh PowerPoint</Application>
  <PresentationFormat>On-screen Show (4:3)</PresentationFormat>
  <Paragraphs>177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ＭＳ Ｐゴシック</vt:lpstr>
      <vt:lpstr>Palatino Linotype</vt:lpstr>
      <vt:lpstr>Arial</vt:lpstr>
      <vt:lpstr>ford-school-ppt-template_11-12_light</vt:lpstr>
      <vt:lpstr>NAFTA and Its Effects</vt:lpstr>
      <vt:lpstr>NAFTA</vt:lpstr>
      <vt:lpstr>I’ll look at</vt:lpstr>
      <vt:lpstr>Growth of Trade after NAFTA</vt:lpstr>
      <vt:lpstr>PowerPoint Presentation</vt:lpstr>
      <vt:lpstr>PowerPoint Presentation</vt:lpstr>
      <vt:lpstr>US Trade Deficit after NAFTA</vt:lpstr>
      <vt:lpstr>PowerPoint Presentation</vt:lpstr>
      <vt:lpstr>PowerPoint Presentation</vt:lpstr>
      <vt:lpstr>Components of US-NAFTA Trade</vt:lpstr>
      <vt:lpstr>PowerPoint Presentation</vt:lpstr>
      <vt:lpstr>Effects of NAFTA  Analyses: Before</vt:lpstr>
      <vt:lpstr>Effects of NAFTA  Analyses: Before</vt:lpstr>
      <vt:lpstr>Effects of NAFTA  Analyses: Before</vt:lpstr>
      <vt:lpstr>Effects of NAFTA  Analyses: Before</vt:lpstr>
      <vt:lpstr>Effects of NAFTA  Analyses: After</vt:lpstr>
      <vt:lpstr>Welfare effects from NAFTA’s tariff reductions </vt:lpstr>
      <vt:lpstr>Effects of NAFTA  Analyses: After</vt:lpstr>
      <vt:lpstr>Effects of NAFTA  Analyses: After</vt:lpstr>
      <vt:lpstr>PowerPoint Presentation</vt:lpstr>
      <vt:lpstr>PowerPoint Presentation</vt:lpstr>
      <vt:lpstr>PowerPoint Presentation</vt:lpstr>
      <vt:lpstr>Effects of NAFTA  Analyses: After</vt:lpstr>
      <vt:lpstr>Effects of NAFTA  Analyses: After</vt:lpstr>
      <vt:lpstr>Effects of NAFTA  Analyses: After</vt:lpstr>
      <vt:lpstr>Renegotiating NAFTA </vt:lpstr>
      <vt:lpstr>Renegotiating NAFTA </vt:lpstr>
      <vt:lpstr>Renegotiating NAFTA </vt:lpstr>
      <vt:lpstr>Renegotiating NAFTA </vt:lpstr>
    </vt:vector>
  </TitlesOfParts>
  <Company>University of Michigan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the ROOs</dc:title>
  <dc:creator>Alan Deardorff</dc:creator>
  <cp:lastModifiedBy>Microsoft Office User</cp:lastModifiedBy>
  <cp:revision>217</cp:revision>
  <cp:lastPrinted>2017-04-12T13:56:20Z</cp:lastPrinted>
  <dcterms:created xsi:type="dcterms:W3CDTF">2011-07-06T15:52:55Z</dcterms:created>
  <dcterms:modified xsi:type="dcterms:W3CDTF">2017-04-12T13:57:30Z</dcterms:modified>
</cp:coreProperties>
</file>